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65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60" y="108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Febrero\PUG_Febrero%2025%20Datos%20fiderh%202003-20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Febrero\PUG_Febrero%2025%20Datos%20fiderh%202003-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Febrero\PUG_Febrero%2025%20Datos%20fiderh%202003-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files\files\O16%20Ofc%20Evaluacion%20Financiamiento\OEF\TRANSPARENCIA%20FOCALIZADA\2025\Febrero\PUG_Febrero%2025%20Datos%20fiderh%202003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Febrero\PUG_Febrero%2025%20Datos%20fiderh%202003-202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Febrero\PUG_Febrero%2025%20Datos%20fiderh%202003-20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Febrero\PUG_Febrero%2025%20Datos%20fiderh%202003-202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Febrero\PUG_Febrero%2025%20Datos%20fiderh%202003-202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Febrero\PUG_Febrero%2025%20Datos%20fiderh%202003-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1748562792799"/>
          <c:y val="0.11976866480342664"/>
          <c:w val="0.82550554297759793"/>
          <c:h val="0.53200163118747057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2005-2023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F9CF-4704-AAD1-5AE4708818D2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F9CF-4704-AAD1-5AE4708818D2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9CF-4704-AAD1-5AE4708818D2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6-F9CF-4704-AAD1-5AE4708818D2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7-F9CF-4704-AAD1-5AE4708818D2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8-F9CF-4704-AAD1-5AE4708818D2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9-F9CF-4704-AAD1-5AE4708818D2}"/>
              </c:ext>
            </c:extLst>
          </c:dPt>
          <c:dPt>
            <c:idx val="1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B-F9CF-4704-AAD1-5AE4708818D2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9CF-4704-AAD1-5AE4708818D2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Solicitudes'!$P$5:$Z$5</c:f>
              <c:numCache>
                <c:formatCode>_(* #,##0_);_(* \(#,##0\);_(* "-"??_);_(@_)</c:formatCode>
                <c:ptCount val="11"/>
                <c:pt idx="0">
                  <c:v>1538</c:v>
                </c:pt>
                <c:pt idx="1">
                  <c:v>1532</c:v>
                </c:pt>
                <c:pt idx="2">
                  <c:v>1450</c:v>
                </c:pt>
                <c:pt idx="3">
                  <c:v>1443</c:v>
                </c:pt>
                <c:pt idx="4">
                  <c:v>968</c:v>
                </c:pt>
                <c:pt idx="5">
                  <c:v>1174</c:v>
                </c:pt>
                <c:pt idx="6">
                  <c:v>1191</c:v>
                </c:pt>
                <c:pt idx="7">
                  <c:v>1024</c:v>
                </c:pt>
                <c:pt idx="8">
                  <c:v>1027</c:v>
                </c:pt>
                <c:pt idx="9">
                  <c:v>210</c:v>
                </c:pt>
                <c:pt idx="10">
                  <c:v>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9CF-4704-AAD1-5AE4708818D2}"/>
            </c:ext>
          </c:extLst>
        </c:ser>
        <c:ser>
          <c:idx val="1"/>
          <c:order val="1"/>
          <c:tx>
            <c:strRef>
              <c:f>'% VAR 2005-2023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Solicitudes'!$P$6:$Z$6</c:f>
              <c:numCache>
                <c:formatCode>0%</c:formatCode>
                <c:ptCount val="11"/>
                <c:pt idx="0">
                  <c:v>3.638814016172507E-2</c:v>
                </c:pt>
                <c:pt idx="1">
                  <c:v>-3.9011703511053317E-3</c:v>
                </c:pt>
                <c:pt idx="2">
                  <c:v>-5.3524804177545689E-2</c:v>
                </c:pt>
                <c:pt idx="3">
                  <c:v>-4.827586206896552E-3</c:v>
                </c:pt>
                <c:pt idx="4">
                  <c:v>-0.32917532917532916</c:v>
                </c:pt>
                <c:pt idx="5">
                  <c:v>0.21280991735537191</c:v>
                </c:pt>
                <c:pt idx="6">
                  <c:v>1.4480408858603067E-2</c:v>
                </c:pt>
                <c:pt idx="7">
                  <c:v>-0.14021830394626364</c:v>
                </c:pt>
                <c:pt idx="8">
                  <c:v>2.9296875E-3</c:v>
                </c:pt>
                <c:pt idx="9">
                  <c:v>-0.79552093476144115</c:v>
                </c:pt>
                <c:pt idx="10">
                  <c:v>5.0632911392405063E-2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9CF-4704-AAD1-5AE4708818D2}"/>
            </c:ext>
          </c:extLst>
        </c:ser>
        <c:ser>
          <c:idx val="2"/>
          <c:order val="2"/>
          <c:tx>
            <c:strRef>
              <c:f>'% VAR 2005-2023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F6B7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1-F9CF-4704-AAD1-5AE4708818D2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F9CF-4704-AAD1-5AE4708818D2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F9CF-4704-AAD1-5AE4708818D2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6-F9CF-4704-AAD1-5AE4708818D2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7-F9CF-4704-AAD1-5AE4708818D2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8-F9CF-4704-AAD1-5AE4708818D2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9-F9CF-4704-AAD1-5AE4708818D2}"/>
              </c:ext>
            </c:extLst>
          </c:dPt>
          <c:dPt>
            <c:idx val="19"/>
            <c:bubble3D val="0"/>
            <c:spPr>
              <a:ln>
                <a:solidFill>
                  <a:schemeClr val="accent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B-F9CF-4704-AAD1-5AE4708818D2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F9CF-4704-AAD1-5AE4708818D2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Solicitudes'!$P$7:$Z$7</c:f>
              <c:numCache>
                <c:formatCode>General</c:formatCode>
                <c:ptCount val="11"/>
                <c:pt idx="0">
                  <c:v>932</c:v>
                </c:pt>
                <c:pt idx="1">
                  <c:v>894</c:v>
                </c:pt>
                <c:pt idx="2">
                  <c:v>887</c:v>
                </c:pt>
                <c:pt idx="3">
                  <c:v>929</c:v>
                </c:pt>
                <c:pt idx="4">
                  <c:v>630</c:v>
                </c:pt>
                <c:pt idx="5">
                  <c:v>906</c:v>
                </c:pt>
                <c:pt idx="6">
                  <c:v>935</c:v>
                </c:pt>
                <c:pt idx="7">
                  <c:v>764</c:v>
                </c:pt>
                <c:pt idx="8">
                  <c:v>784</c:v>
                </c:pt>
                <c:pt idx="9">
                  <c:v>0</c:v>
                </c:pt>
                <c:pt idx="10">
                  <c:v>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F9CF-4704-AAD1-5AE4708818D2}"/>
            </c:ext>
          </c:extLst>
        </c:ser>
        <c:ser>
          <c:idx val="3"/>
          <c:order val="3"/>
          <c:tx>
            <c:strRef>
              <c:f>'% VAR 2005-2023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Solicitudes'!$P$8:$Z$8</c:f>
              <c:numCache>
                <c:formatCode>0%</c:formatCode>
                <c:ptCount val="11"/>
                <c:pt idx="0">
                  <c:v>4.8368953880764905E-2</c:v>
                </c:pt>
                <c:pt idx="1">
                  <c:v>-4.07725321888412E-2</c:v>
                </c:pt>
                <c:pt idx="2">
                  <c:v>-7.829977628635347E-3</c:v>
                </c:pt>
                <c:pt idx="3">
                  <c:v>4.7350620067643741E-2</c:v>
                </c:pt>
                <c:pt idx="4">
                  <c:v>-0.32185145317545749</c:v>
                </c:pt>
                <c:pt idx="5">
                  <c:v>0.43809523809523809</c:v>
                </c:pt>
                <c:pt idx="6">
                  <c:v>3.2008830022075052E-2</c:v>
                </c:pt>
                <c:pt idx="7">
                  <c:v>-0.18288770053475936</c:v>
                </c:pt>
                <c:pt idx="8">
                  <c:v>2.6178010471204188E-2</c:v>
                </c:pt>
                <c:pt idx="9">
                  <c:v>-1</c:v>
                </c:pt>
                <c:pt idx="10">
                  <c:v>-3.5714285714285712E-2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F9CF-4704-AAD1-5AE4708818D2}"/>
            </c:ext>
          </c:extLst>
        </c:ser>
        <c:ser>
          <c:idx val="4"/>
          <c:order val="4"/>
          <c:tx>
            <c:strRef>
              <c:f>'% VAR 2005-2023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Solicitudes'!$P$9:$Z$9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F9CF-4704-AAD1-5AE470881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ax val="2000"/>
          <c:min val="0"/>
        </c:scaling>
        <c:delete val="0"/>
        <c:axPos val="l"/>
        <c:majorGridlines>
          <c:spPr>
            <a:ln w="952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n-US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5305762503162"/>
          <c:y val="3.0111478265671374E-2"/>
          <c:w val="0.73508278944936956"/>
          <c:h val="0.84432114117402524"/>
        </c:manualLayout>
      </c:layout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OARC!$M$8:$V$8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*2025</c:v>
                </c:pt>
              </c:strCache>
            </c:strRef>
          </c:cat>
          <c:val>
            <c:numRef>
              <c:f>OARC!$M$9:$V$9</c:f>
              <c:numCache>
                <c:formatCode>_(* #,##0_);_(* \(#,##0\);_(* "-"??_);_(@_)</c:formatCode>
                <c:ptCount val="10"/>
                <c:pt idx="0">
                  <c:v>6105</c:v>
                </c:pt>
                <c:pt idx="1">
                  <c:v>6449</c:v>
                </c:pt>
                <c:pt idx="2">
                  <c:v>6839</c:v>
                </c:pt>
                <c:pt idx="3">
                  <c:v>7083</c:v>
                </c:pt>
                <c:pt idx="4">
                  <c:v>6889</c:v>
                </c:pt>
                <c:pt idx="5">
                  <c:v>7013</c:v>
                </c:pt>
                <c:pt idx="6">
                  <c:v>7129</c:v>
                </c:pt>
                <c:pt idx="7">
                  <c:v>7288</c:v>
                </c:pt>
                <c:pt idx="8">
                  <c:v>7213</c:v>
                </c:pt>
                <c:pt idx="9">
                  <c:v>7111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7C-49CD-860E-4D45EE770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ax val="8000"/>
          <c:min val="5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46902474870880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'!$O$13:$O$18</c:f>
              <c:numCache>
                <c:formatCode>_(* #,##0_);_(* \(#,##0\);_(* "-"??_);_(@_)</c:formatCode>
                <c:ptCount val="6"/>
                <c:pt idx="0">
                  <c:v>255</c:v>
                </c:pt>
                <c:pt idx="1">
                  <c:v>1019</c:v>
                </c:pt>
                <c:pt idx="2">
                  <c:v>71</c:v>
                </c:pt>
                <c:pt idx="3">
                  <c:v>78</c:v>
                </c:pt>
                <c:pt idx="4">
                  <c:v>108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A-4501-9C0F-E7266901FB40}"/>
            </c:ext>
          </c:extLst>
        </c:ser>
        <c:ser>
          <c:idx val="1"/>
          <c:order val="1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_(* #,##0_);_(* \(#,##0\);_(* "-"??_);_(@_)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A-4501-9C0F-E7266901FB40}"/>
            </c:ext>
          </c:extLst>
        </c:ser>
        <c:ser>
          <c:idx val="2"/>
          <c:order val="2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_(* #,##0_);_(* \(#,##0\);_(* "-"??_);_(@_)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CA-4501-9C0F-E7266901FB40}"/>
            </c:ext>
          </c:extLst>
        </c:ser>
        <c:ser>
          <c:idx val="3"/>
          <c:order val="3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_(* #,##0_);_(* \(#,##0\);_(* "-"??_);_(@_)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CA-4501-9C0F-E7266901FB40}"/>
            </c:ext>
          </c:extLst>
        </c:ser>
        <c:ser>
          <c:idx val="4"/>
          <c:order val="4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_(* #,##0_);_(* \(#,##0\);_(* "-"??_);_(@_)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CA-4501-9C0F-E7266901FB40}"/>
            </c:ext>
          </c:extLst>
        </c:ser>
        <c:ser>
          <c:idx val="5"/>
          <c:order val="5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_(* #,##0_);_(* \(#,##0\);_(* "-"??_);_(@_)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CA-4501-9C0F-E7266901FB40}"/>
            </c:ext>
          </c:extLst>
        </c:ser>
        <c:ser>
          <c:idx val="6"/>
          <c:order val="6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_(* #,##0_);_(* \(#,##0\);_(* "-"??_);_(@_)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CA-4501-9C0F-E7266901FB40}"/>
            </c:ext>
          </c:extLst>
        </c:ser>
        <c:ser>
          <c:idx val="7"/>
          <c:order val="7"/>
          <c:tx>
            <c:strRef>
              <c:f>'POBL OBJETIVO RECIB '!$V$12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'!$V$13:$V$18</c:f>
              <c:numCache>
                <c:formatCode>_(* #,##0_);_(* \(#,##0\);_(* "-"??_);_(@_)</c:formatCode>
                <c:ptCount val="6"/>
                <c:pt idx="0">
                  <c:v>189</c:v>
                </c:pt>
                <c:pt idx="1">
                  <c:v>647</c:v>
                </c:pt>
                <c:pt idx="2">
                  <c:v>45</c:v>
                </c:pt>
                <c:pt idx="3">
                  <c:v>69</c:v>
                </c:pt>
                <c:pt idx="4">
                  <c:v>70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CA-4501-9C0F-E7266901FB40}"/>
            </c:ext>
          </c:extLst>
        </c:ser>
        <c:ser>
          <c:idx val="8"/>
          <c:order val="8"/>
          <c:tx>
            <c:strRef>
              <c:f>'POBL OBJETIVO RECIB '!$W$12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'!$W$13:$W$18</c:f>
              <c:numCache>
                <c:formatCode>_(* #,##0_);_(* \(#,##0\);_(* "-"??_);_(@_)</c:formatCode>
                <c:ptCount val="6"/>
                <c:pt idx="0">
                  <c:v>170</c:v>
                </c:pt>
                <c:pt idx="1">
                  <c:v>652</c:v>
                </c:pt>
                <c:pt idx="2">
                  <c:v>45</c:v>
                </c:pt>
                <c:pt idx="3">
                  <c:v>68</c:v>
                </c:pt>
                <c:pt idx="4">
                  <c:v>88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CA-4501-9C0F-E7266901FB40}"/>
            </c:ext>
          </c:extLst>
        </c:ser>
        <c:ser>
          <c:idx val="9"/>
          <c:order val="9"/>
          <c:tx>
            <c:strRef>
              <c:f>'POBL OBJETIVO RECIB '!$X$12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'!$X$13:$X$18</c:f>
              <c:numCache>
                <c:formatCode>_(* #,##0_);_(* \(#,##0\);_(* "-"??_);_(@_)</c:formatCode>
                <c:ptCount val="6"/>
                <c:pt idx="0">
                  <c:v>47</c:v>
                </c:pt>
                <c:pt idx="1">
                  <c:v>131</c:v>
                </c:pt>
                <c:pt idx="2">
                  <c:v>10</c:v>
                </c:pt>
                <c:pt idx="3">
                  <c:v>8</c:v>
                </c:pt>
                <c:pt idx="4">
                  <c:v>13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0CA-4501-9C0F-E7266901F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096"/>
        <c:crosses val="autoZero"/>
        <c:crossBetween val="between"/>
        <c:majorUnit val="25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2306369676816E-2"/>
          <c:y val="1.8357551584074545E-2"/>
          <c:w val="0.89463307973860273"/>
          <c:h val="0.47068606382243361"/>
        </c:manualLayout>
      </c:layout>
      <c:barChart>
        <c:barDir val="col"/>
        <c:grouping val="clustered"/>
        <c:varyColors val="0"/>
        <c:ser>
          <c:idx val="13"/>
          <c:order val="13"/>
          <c:tx>
            <c:strRef>
              <c:f>'POBL OBJETIVO RECIB '!$O$63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C-46B5-B887-E278EE5DE9FA}"/>
            </c:ext>
          </c:extLst>
        </c:ser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EC-46B5-B887-E278EE5DE9FA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EC-46B5-B887-E278EE5DE9FA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EC-46B5-B887-E278EE5DE9FA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EC-46B5-B887-E278EE5DE9FA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EC-46B5-B887-E278EE5DE9FA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EC-46B5-B887-E278EE5DE9FA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'!$V$64:$V$70</c:f>
              <c:numCache>
                <c:formatCode>0</c:formatCode>
                <c:ptCount val="7"/>
                <c:pt idx="0">
                  <c:v>224</c:v>
                </c:pt>
                <c:pt idx="1">
                  <c:v>600</c:v>
                </c:pt>
                <c:pt idx="2">
                  <c:v>149</c:v>
                </c:pt>
                <c:pt idx="3">
                  <c:v>41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EC-46B5-B887-E278EE5DE9FA}"/>
            </c:ext>
          </c:extLst>
        </c:ser>
        <c:ser>
          <c:idx val="21"/>
          <c:order val="21"/>
          <c:tx>
            <c:strRef>
              <c:f>'POBL OBJETIVO RECIB '!$W$63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'!$W$64:$W$70</c:f>
              <c:numCache>
                <c:formatCode>0</c:formatCode>
                <c:ptCount val="7"/>
                <c:pt idx="0">
                  <c:v>199</c:v>
                </c:pt>
                <c:pt idx="1">
                  <c:v>559</c:v>
                </c:pt>
                <c:pt idx="2">
                  <c:v>189</c:v>
                </c:pt>
                <c:pt idx="3">
                  <c:v>60</c:v>
                </c:pt>
                <c:pt idx="4">
                  <c:v>14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EC-46B5-B887-E278EE5DE9FA}"/>
            </c:ext>
          </c:extLst>
        </c:ser>
        <c:ser>
          <c:idx val="22"/>
          <c:order val="22"/>
          <c:tx>
            <c:strRef>
              <c:f>'POBL OBJETIVO RECIB '!$X$63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'!$X$64:$X$70</c:f>
              <c:numCache>
                <c:formatCode>_(* #,##0_);_(* \(#,##0\);_(* "-"??_);_(@_)</c:formatCode>
                <c:ptCount val="7"/>
                <c:pt idx="0">
                  <c:v>36</c:v>
                </c:pt>
                <c:pt idx="1">
                  <c:v>112</c:v>
                </c:pt>
                <c:pt idx="2">
                  <c:v>41</c:v>
                </c:pt>
                <c:pt idx="3">
                  <c:v>14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EC-46B5-B887-E278EE5DE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94EC-46B5-B887-E278EE5DE9F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4EC-46B5-B887-E278EE5DE9F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'!$D$64:$D$69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127</c:v>
                      </c:pt>
                      <c:pt idx="1">
                        <c:v>324</c:v>
                      </c:pt>
                      <c:pt idx="2">
                        <c:v>43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4EC-46B5-B887-E278EE5DE9F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'!$E$63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'!$E$64:$E$69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159</c:v>
                      </c:pt>
                      <c:pt idx="1">
                        <c:v>324</c:v>
                      </c:pt>
                      <c:pt idx="2">
                        <c:v>32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4EC-46B5-B887-E278EE5DE9F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'!$F$63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'!$F$64:$F$69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177</c:v>
                      </c:pt>
                      <c:pt idx="1">
                        <c:v>402</c:v>
                      </c:pt>
                      <c:pt idx="2">
                        <c:v>49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4EC-46B5-B887-E278EE5DE9F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'!$G$64:$G$69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234</c:v>
                      </c:pt>
                      <c:pt idx="1">
                        <c:v>451</c:v>
                      </c:pt>
                      <c:pt idx="2">
                        <c:v>82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4EC-46B5-B887-E278EE5DE9F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'!$H$64:$H$69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300</c:v>
                      </c:pt>
                      <c:pt idx="1">
                        <c:v>580</c:v>
                      </c:pt>
                      <c:pt idx="2">
                        <c:v>118</c:v>
                      </c:pt>
                      <c:pt idx="3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4EC-46B5-B887-E278EE5DE9F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'!$I$64:$I$69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364</c:v>
                      </c:pt>
                      <c:pt idx="1">
                        <c:v>715</c:v>
                      </c:pt>
                      <c:pt idx="2">
                        <c:v>137</c:v>
                      </c:pt>
                      <c:pt idx="3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4EC-46B5-B887-E278EE5DE9FA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'!$J$64:$J$67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333</c:v>
                      </c:pt>
                      <c:pt idx="1">
                        <c:v>778</c:v>
                      </c:pt>
                      <c:pt idx="2">
                        <c:v>161</c:v>
                      </c:pt>
                      <c:pt idx="3">
                        <c:v>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94EC-46B5-B887-E278EE5DE9F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'!$K$63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'!$K$64:$K$69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268</c:v>
                      </c:pt>
                      <c:pt idx="1">
                        <c:v>687</c:v>
                      </c:pt>
                      <c:pt idx="2">
                        <c:v>126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94EC-46B5-B887-E278EE5DE9F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'!$L$64:$L$69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337</c:v>
                      </c:pt>
                      <c:pt idx="1">
                        <c:v>835</c:v>
                      </c:pt>
                      <c:pt idx="2">
                        <c:v>192</c:v>
                      </c:pt>
                      <c:pt idx="3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94EC-46B5-B887-E278EE5DE9F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'!$M$63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'!$M$64:$M$69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306</c:v>
                      </c:pt>
                      <c:pt idx="1">
                        <c:v>839</c:v>
                      </c:pt>
                      <c:pt idx="2">
                        <c:v>209</c:v>
                      </c:pt>
                      <c:pt idx="3">
                        <c:v>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94EC-46B5-B887-E278EE5DE9FA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'!$N$63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'!$O$64:$O$69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340</c:v>
                      </c:pt>
                      <c:pt idx="1">
                        <c:v>936</c:v>
                      </c:pt>
                      <c:pt idx="2">
                        <c:v>224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94EC-46B5-B887-E278EE5DE9FA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6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8568728981955E-2"/>
          <c:y val="7.9171096522849288E-2"/>
          <c:w val="0.90501329972855538"/>
          <c:h val="0.46286192565946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'!$K$103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'!$K$104:$K$107</c:f>
              <c:numCache>
                <c:formatCode>_(* #,##0_);_(* \(#,##0\);_(* "-"??_);_(@_)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71</c:v>
                </c:pt>
                <c:pt idx="3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7-4F03-94EA-3F2E5CABCE80}"/>
            </c:ext>
          </c:extLst>
        </c:ser>
        <c:ser>
          <c:idx val="1"/>
          <c:order val="1"/>
          <c:tx>
            <c:strRef>
              <c:f>'POBL OBJETIVO RECIB '!$L$103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'!$L$104:$L$107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77-4F03-94EA-3F2E5CABCE80}"/>
            </c:ext>
          </c:extLst>
        </c:ser>
        <c:ser>
          <c:idx val="2"/>
          <c:order val="2"/>
          <c:tx>
            <c:strRef>
              <c:f>'POBL OBJETIVO RECIB '!$M$103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'!$M$104:$M$107</c:f>
              <c:numCache>
                <c:formatCode>_(* #,##0_);_(* \(#,##0\);_(* "-"??_);_(@_)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77-4F03-94EA-3F2E5CABCE80}"/>
            </c:ext>
          </c:extLst>
        </c:ser>
        <c:ser>
          <c:idx val="3"/>
          <c:order val="3"/>
          <c:tx>
            <c:strRef>
              <c:f>'POBL OBJETIVO RECIB '!$N$103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'!$N$104:$N$107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77-4F03-94EA-3F2E5CABCE80}"/>
            </c:ext>
          </c:extLst>
        </c:ser>
        <c:ser>
          <c:idx val="4"/>
          <c:order val="4"/>
          <c:tx>
            <c:strRef>
              <c:f>'POBL OBJETIVO RECIB '!$O$103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'!$O$104:$O$107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77-4F03-94EA-3F2E5CABCE80}"/>
            </c:ext>
          </c:extLst>
        </c:ser>
        <c:ser>
          <c:idx val="5"/>
          <c:order val="5"/>
          <c:tx>
            <c:strRef>
              <c:f>'POBL OBJETIVO RECIB '!$P$103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'!$P$104:$P$107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77-4F03-94EA-3F2E5CABCE80}"/>
            </c:ext>
          </c:extLst>
        </c:ser>
        <c:ser>
          <c:idx val="6"/>
          <c:order val="6"/>
          <c:tx>
            <c:strRef>
              <c:f>'POBL OBJETIVO RECIB '!$Q$103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'!$Q$104:$Q$107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77-4F03-94EA-3F2E5CABCE80}"/>
            </c:ext>
          </c:extLst>
        </c:ser>
        <c:ser>
          <c:idx val="7"/>
          <c:order val="7"/>
          <c:tx>
            <c:strRef>
              <c:f>'POBL OBJETIVO RECIB '!$R$103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'!$R$104:$R$107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30</c:v>
                </c:pt>
                <c:pt idx="3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77-4F03-94EA-3F2E5CABCE80}"/>
            </c:ext>
          </c:extLst>
        </c:ser>
        <c:ser>
          <c:idx val="8"/>
          <c:order val="8"/>
          <c:tx>
            <c:strRef>
              <c:f>'POBL OBJETIVO RECIB '!$S$103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'!$S$104:$S$107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25</c:v>
                </c:pt>
                <c:pt idx="3">
                  <c:v>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77-4F03-94EA-3F2E5CABCE80}"/>
            </c:ext>
          </c:extLst>
        </c:ser>
        <c:ser>
          <c:idx val="9"/>
          <c:order val="9"/>
          <c:tx>
            <c:strRef>
              <c:f>'POBL OBJETIVO RECIB '!$T$103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'!$T$104:$T$107</c:f>
              <c:numCache>
                <c:formatCode>_(* #,##0_);_(* \(#,##0\);_(* "-"??_);_(@_)</c:formatCode>
                <c:ptCount val="4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B77-4F03-94EA-3F2E5CABC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2220449050175E-2"/>
          <c:y val="2.6426341444221315E-2"/>
          <c:w val="0.89794308723221716"/>
          <c:h val="0.50708252433796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'!$O$147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9B1-4AC5-9A86-90BB33EC8058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29B1-4AC5-9A86-90BB33EC8058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'!$O$148:$O$149</c:f>
              <c:numCache>
                <c:formatCode>_(* #,##0_);_(* \(#,##0\);_(* "-"??_);_(@_)</c:formatCode>
                <c:ptCount val="2"/>
                <c:pt idx="0">
                  <c:v>307</c:v>
                </c:pt>
                <c:pt idx="1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B1-4AC5-9A86-90BB33EC8058}"/>
            </c:ext>
          </c:extLst>
        </c:ser>
        <c:ser>
          <c:idx val="1"/>
          <c:order val="1"/>
          <c:tx>
            <c:strRef>
              <c:f>'POBL OBJETIVO RECIB '!$P$147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29B1-4AC5-9A86-90BB33EC8058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'!$P$148:$P$149</c:f>
              <c:numCache>
                <c:formatCode>_(* #,##0_);_(* \(#,##0\);_(* "-"??_);_(@_)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9B1-4AC5-9A86-90BB33EC8058}"/>
            </c:ext>
          </c:extLst>
        </c:ser>
        <c:ser>
          <c:idx val="2"/>
          <c:order val="2"/>
          <c:tx>
            <c:strRef>
              <c:f>'POBL OBJETIVO RECIB '!$Q$147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'!$Q$148:$Q$149</c:f>
              <c:numCache>
                <c:formatCode>_(* #,##0_);_(* \(#,##0\);_(* "-"??_);_(@_)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B1-4AC5-9A86-90BB33EC8058}"/>
            </c:ext>
          </c:extLst>
        </c:ser>
        <c:ser>
          <c:idx val="3"/>
          <c:order val="3"/>
          <c:tx>
            <c:strRef>
              <c:f>'POBL OBJETIVO RECIB '!$R$147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'!$R$148:$R$149</c:f>
              <c:numCache>
                <c:formatCode>_(* #,##0_);_(* \(#,##0\);_(* "-"??_);_(@_)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B1-4AC5-9A86-90BB33EC8058}"/>
            </c:ext>
          </c:extLst>
        </c:ser>
        <c:ser>
          <c:idx val="4"/>
          <c:order val="4"/>
          <c:tx>
            <c:strRef>
              <c:f>'POBL OBJETIVO RECIB '!$S$147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'!$S$148:$S$149</c:f>
              <c:numCache>
                <c:formatCode>_(* #,##0_);_(* \(#,##0\);_(* "-"??_);_(@_)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9B1-4AC5-9A86-90BB33EC8058}"/>
            </c:ext>
          </c:extLst>
        </c:ser>
        <c:ser>
          <c:idx val="5"/>
          <c:order val="5"/>
          <c:tx>
            <c:strRef>
              <c:f>'POBL OBJETIVO RECIB '!$T$147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'!$T$148:$T$149</c:f>
              <c:numCache>
                <c:formatCode>_(* #,##0_);_(* \(#,##0\);_(* "-"??_);_(@_)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9B1-4AC5-9A86-90BB33EC8058}"/>
            </c:ext>
          </c:extLst>
        </c:ser>
        <c:ser>
          <c:idx val="6"/>
          <c:order val="6"/>
          <c:tx>
            <c:strRef>
              <c:f>'POBL OBJETIVO RECIB '!$U$147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'!$U$148:$U$149</c:f>
              <c:numCache>
                <c:formatCode>_(* #,##0_);_(* \(#,##0\);_(* "-"??_);_(@_)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B1-4AC5-9A86-90BB33EC8058}"/>
            </c:ext>
          </c:extLst>
        </c:ser>
        <c:ser>
          <c:idx val="7"/>
          <c:order val="7"/>
          <c:tx>
            <c:strRef>
              <c:f>'POBL OBJETIVO RECIB '!$V$147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'!$V$148:$V$149</c:f>
              <c:numCache>
                <c:formatCode>_(* #,##0_);_(* \(#,##0\);_(* "-"??_);_(@_)</c:formatCode>
                <c:ptCount val="2"/>
                <c:pt idx="0">
                  <c:v>149</c:v>
                </c:pt>
                <c:pt idx="1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9B1-4AC5-9A86-90BB33EC8058}"/>
            </c:ext>
          </c:extLst>
        </c:ser>
        <c:ser>
          <c:idx val="8"/>
          <c:order val="8"/>
          <c:tx>
            <c:strRef>
              <c:f>'POBL OBJETIVO RECIB '!$W$147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'!$W$148:$W$149</c:f>
              <c:numCache>
                <c:formatCode>_(* #,##0_);_(* \(#,##0\);_(* "-"??_);_(@_)</c:formatCode>
                <c:ptCount val="2"/>
                <c:pt idx="0">
                  <c:v>173</c:v>
                </c:pt>
                <c:pt idx="1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9B1-4AC5-9A86-90BB33EC8058}"/>
            </c:ext>
          </c:extLst>
        </c:ser>
        <c:ser>
          <c:idx val="9"/>
          <c:order val="9"/>
          <c:tx>
            <c:strRef>
              <c:f>'POBL OBJETIVO RECIB '!$X$147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'!$X$148:$X$149</c:f>
              <c:numCache>
                <c:formatCode>_(* #,##0_);_(* \(#,##0\);_(* "-"??_);_(@_)</c:formatCode>
                <c:ptCount val="2"/>
                <c:pt idx="0">
                  <c:v>53</c:v>
                </c:pt>
                <c:pt idx="1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9B1-4AC5-9A86-90BB33EC8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50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4929025288787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'!$H$192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'!$H$193:$H$195</c:f>
              <c:numCache>
                <c:formatCode>_(* #,##0_);_(* \(#,##0\);_(* "-"??_);_(@_)</c:formatCode>
                <c:ptCount val="3"/>
                <c:pt idx="0">
                  <c:v>1077</c:v>
                </c:pt>
                <c:pt idx="1">
                  <c:v>328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5-4CFB-A885-CC6B0B218BEB}"/>
            </c:ext>
          </c:extLst>
        </c:ser>
        <c:ser>
          <c:idx val="1"/>
          <c:order val="1"/>
          <c:tx>
            <c:strRef>
              <c:f>'POBL OBJETIVO RECIB '!$I$192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C45-4CFB-A885-CC6B0B218BEB}"/>
              </c:ext>
            </c:extLst>
          </c:dPt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'!$I$193:$I$195</c:f>
              <c:numCache>
                <c:formatCode>_(* #,##0_);_(* \(#,##0\);_(* "-"??_);_(@_)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45-4CFB-A885-CC6B0B218BEB}"/>
            </c:ext>
          </c:extLst>
        </c:ser>
        <c:ser>
          <c:idx val="2"/>
          <c:order val="2"/>
          <c:tx>
            <c:strRef>
              <c:f>'POBL OBJETIVO RECIB '!$J$192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'!$J$193:$J$195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45-4CFB-A885-CC6B0B218BEB}"/>
            </c:ext>
          </c:extLst>
        </c:ser>
        <c:ser>
          <c:idx val="3"/>
          <c:order val="3"/>
          <c:tx>
            <c:strRef>
              <c:f>'POBL OBJETIVO RECIB '!$K$192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'!$K$193:$K$195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45-4CFB-A885-CC6B0B218BEB}"/>
            </c:ext>
          </c:extLst>
        </c:ser>
        <c:ser>
          <c:idx val="4"/>
          <c:order val="4"/>
          <c:tx>
            <c:strRef>
              <c:f>'POBL OBJETIVO RECIB '!$L$192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'!$L$193:$L$195</c:f>
              <c:numCache>
                <c:formatCode>_(* #,##0_);_(* \(#,##0\);_(* "-"??_);_(@_)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45-4CFB-A885-CC6B0B218BEB}"/>
            </c:ext>
          </c:extLst>
        </c:ser>
        <c:ser>
          <c:idx val="5"/>
          <c:order val="5"/>
          <c:tx>
            <c:strRef>
              <c:f>'POBL OBJETIVO RECIB '!$M$192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'!$M$193:$M$195</c:f>
              <c:numCache>
                <c:formatCode>_(* #,##0_);_(* \(#,##0\);_(* "-"??_);_(@_)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45-4CFB-A885-CC6B0B218BEB}"/>
            </c:ext>
          </c:extLst>
        </c:ser>
        <c:ser>
          <c:idx val="6"/>
          <c:order val="6"/>
          <c:tx>
            <c:strRef>
              <c:f>'POBL OBJETIVO RECIB '!$N$192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'!$N$193:$N$195</c:f>
              <c:numCache>
                <c:formatCode>_(* #,##0_);_(* \(#,##0\);_(* "-"??_);_(@_)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45-4CFB-A885-CC6B0B218BEB}"/>
            </c:ext>
          </c:extLst>
        </c:ser>
        <c:ser>
          <c:idx val="7"/>
          <c:order val="7"/>
          <c:tx>
            <c:strRef>
              <c:f>'POBL OBJETIVO RECIB '!$O$192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'!$O$193:$O$195</c:f>
              <c:numCache>
                <c:formatCode>_(* #,##0_);_(* \(#,##0\);_(* "-"??_);_(@_)</c:formatCode>
                <c:ptCount val="3"/>
                <c:pt idx="0">
                  <c:v>685</c:v>
                </c:pt>
                <c:pt idx="1">
                  <c:v>289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45-4CFB-A885-CC6B0B218BEB}"/>
            </c:ext>
          </c:extLst>
        </c:ser>
        <c:ser>
          <c:idx val="8"/>
          <c:order val="8"/>
          <c:tx>
            <c:strRef>
              <c:f>'POBL OBJETIVO RECIB '!$P$192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'!$P$193:$P$195</c:f>
              <c:numCache>
                <c:formatCode>_(* #,##0_);_(* \(#,##0\);_(* "-"??_);_(@_)</c:formatCode>
                <c:ptCount val="3"/>
                <c:pt idx="0">
                  <c:v>709</c:v>
                </c:pt>
                <c:pt idx="1">
                  <c:v>276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45-4CFB-A885-CC6B0B218BEB}"/>
            </c:ext>
          </c:extLst>
        </c:ser>
        <c:ser>
          <c:idx val="9"/>
          <c:order val="9"/>
          <c:tx>
            <c:strRef>
              <c:f>'POBL OBJETIVO RECIB '!$Q$192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'!$Q$193:$Q$195</c:f>
              <c:numCache>
                <c:formatCode>_(* #,##0_);_(* \(#,##0\);_(* "-"??_);_(@_)</c:formatCode>
                <c:ptCount val="3"/>
                <c:pt idx="0">
                  <c:v>143</c:v>
                </c:pt>
                <c:pt idx="1">
                  <c:v>61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C45-4CFB-A885-CC6B0B218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5916-4D14-80EC-61FB3928248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5916-4D14-80EC-61FB3928248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5916-4D14-80EC-61FB39282485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5916-4D14-80EC-61FB39282485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'!$O$37:$X$37</c:f>
              <c:numCache>
                <c:formatCode>_(* #,##0_);_(* \(#,##0\);_(* "-"??_);_(@_)</c:formatCode>
                <c:ptCount val="10"/>
                <c:pt idx="0">
                  <c:v>608</c:v>
                </c:pt>
                <c:pt idx="1">
                  <c:v>670</c:v>
                </c:pt>
                <c:pt idx="2">
                  <c:v>650</c:v>
                </c:pt>
                <c:pt idx="3">
                  <c:v>653</c:v>
                </c:pt>
                <c:pt idx="4">
                  <c:v>426</c:v>
                </c:pt>
                <c:pt idx="5">
                  <c:v>549</c:v>
                </c:pt>
                <c:pt idx="6">
                  <c:v>561</c:v>
                </c:pt>
                <c:pt idx="7">
                  <c:v>490</c:v>
                </c:pt>
                <c:pt idx="8">
                  <c:v>509</c:v>
                </c:pt>
                <c:pt idx="9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916-4D14-80EC-61FB39282485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5916-4D14-80EC-61FB3928248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5916-4D14-80EC-61FB3928248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5916-4D14-80EC-61FB39282485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5916-4D14-80EC-61FB39282485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'!$O$38:$X$38</c:f>
              <c:numCache>
                <c:formatCode>_(* #,##0_);_(* \(#,##0\);_(* "-"??_);_(@_)</c:formatCode>
                <c:ptCount val="10"/>
                <c:pt idx="0">
                  <c:v>374</c:v>
                </c:pt>
                <c:pt idx="1">
                  <c:v>396</c:v>
                </c:pt>
                <c:pt idx="2">
                  <c:v>399</c:v>
                </c:pt>
                <c:pt idx="3">
                  <c:v>419</c:v>
                </c:pt>
                <c:pt idx="4">
                  <c:v>289</c:v>
                </c:pt>
                <c:pt idx="5">
                  <c:v>427</c:v>
                </c:pt>
                <c:pt idx="6">
                  <c:v>436</c:v>
                </c:pt>
                <c:pt idx="7">
                  <c:v>358</c:v>
                </c:pt>
                <c:pt idx="8">
                  <c:v>380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916-4D14-80EC-61FB39282485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'!$O$39:$X$39</c:f>
              <c:numCache>
                <c:formatCode>0%</c:formatCode>
                <c:ptCount val="10"/>
                <c:pt idx="0">
                  <c:v>0.61513157894736847</c:v>
                </c:pt>
                <c:pt idx="1">
                  <c:v>0.59104477611940298</c:v>
                </c:pt>
                <c:pt idx="2">
                  <c:v>0.61384615384615382</c:v>
                </c:pt>
                <c:pt idx="3">
                  <c:v>0.64165390505359876</c:v>
                </c:pt>
                <c:pt idx="4">
                  <c:v>0.67840375586854462</c:v>
                </c:pt>
                <c:pt idx="5">
                  <c:v>0.77777777777777779</c:v>
                </c:pt>
                <c:pt idx="6">
                  <c:v>0.77718360071301251</c:v>
                </c:pt>
                <c:pt idx="7">
                  <c:v>0.73061224489795917</c:v>
                </c:pt>
                <c:pt idx="8">
                  <c:v>0.74656188605108054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916-4D14-80EC-61FB39282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2F3A-49EC-8A7C-F7CB8BCAE4C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2F3A-49EC-8A7C-F7CB8BCAE4C4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2F3A-49EC-8A7C-F7CB8BCAE4C4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2F3A-49EC-8A7C-F7CB8BCAE4C4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'!$O$41:$X$41</c:f>
              <c:numCache>
                <c:formatCode>_(* #,##0_);_(* \(#,##0\);_(* "-"??_);_(@_)</c:formatCode>
                <c:ptCount val="10"/>
                <c:pt idx="0">
                  <c:v>930</c:v>
                </c:pt>
                <c:pt idx="1">
                  <c:v>862</c:v>
                </c:pt>
                <c:pt idx="2">
                  <c:v>800</c:v>
                </c:pt>
                <c:pt idx="3">
                  <c:v>790</c:v>
                </c:pt>
                <c:pt idx="4">
                  <c:v>542</c:v>
                </c:pt>
                <c:pt idx="5">
                  <c:v>625</c:v>
                </c:pt>
                <c:pt idx="6">
                  <c:v>630</c:v>
                </c:pt>
                <c:pt idx="7">
                  <c:v>534</c:v>
                </c:pt>
                <c:pt idx="8">
                  <c:v>518</c:v>
                </c:pt>
                <c:pt idx="9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F3A-49EC-8A7C-F7CB8BCAE4C4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2F3A-49EC-8A7C-F7CB8BCAE4C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2F3A-49EC-8A7C-F7CB8BCAE4C4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2F3A-49EC-8A7C-F7CB8BCAE4C4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2F3A-49EC-8A7C-F7CB8BCAE4C4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'!$O$42:$X$42</c:f>
              <c:numCache>
                <c:formatCode>_(* #,##0_);_(* \(#,##0\);_(* "-"??_);_(@_)</c:formatCode>
                <c:ptCount val="10"/>
                <c:pt idx="0">
                  <c:v>558</c:v>
                </c:pt>
                <c:pt idx="1">
                  <c:v>498</c:v>
                </c:pt>
                <c:pt idx="2">
                  <c:v>488</c:v>
                </c:pt>
                <c:pt idx="3">
                  <c:v>510</c:v>
                </c:pt>
                <c:pt idx="4">
                  <c:v>341</c:v>
                </c:pt>
                <c:pt idx="5">
                  <c:v>479</c:v>
                </c:pt>
                <c:pt idx="6">
                  <c:v>499</c:v>
                </c:pt>
                <c:pt idx="7">
                  <c:v>406</c:v>
                </c:pt>
                <c:pt idx="8">
                  <c:v>404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F3A-49EC-8A7C-F7CB8BCAE4C4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'!$O$43:$X$43</c:f>
              <c:numCache>
                <c:formatCode>0%</c:formatCode>
                <c:ptCount val="10"/>
                <c:pt idx="0">
                  <c:v>0.6</c:v>
                </c:pt>
                <c:pt idx="1">
                  <c:v>0.57772621809744784</c:v>
                </c:pt>
                <c:pt idx="2">
                  <c:v>0.61</c:v>
                </c:pt>
                <c:pt idx="3">
                  <c:v>0.64556962025316456</c:v>
                </c:pt>
                <c:pt idx="4">
                  <c:v>0.62915129151291516</c:v>
                </c:pt>
                <c:pt idx="5">
                  <c:v>0.76639999999999997</c:v>
                </c:pt>
                <c:pt idx="6">
                  <c:v>0.79206349206349203</c:v>
                </c:pt>
                <c:pt idx="7">
                  <c:v>0.76029962546816476</c:v>
                </c:pt>
                <c:pt idx="8">
                  <c:v>0.77992277992277992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F3A-49EC-8A7C-F7CB8BCAE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11/03/2025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11/03/2025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11/03/2025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11/03/2025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11/03/2025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11/03/2025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11/03/2025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90715-F113-48D5-8014-005B09808E5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2" y="491574"/>
            <a:ext cx="8866565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DD174F0-6541-48BC-9FE2-5C0862400BB6}"/>
              </a:ext>
            </a:extLst>
          </p:cNvPr>
          <p:cNvSpPr txBox="1"/>
          <p:nvPr/>
        </p:nvSpPr>
        <p:spPr>
          <a:xfrm>
            <a:off x="4853934" y="6016747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2025</a:t>
            </a:r>
          </a:p>
        </p:txBody>
      </p:sp>
      <p:graphicFrame>
        <p:nvGraphicFramePr>
          <p:cNvPr id="13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611051"/>
              </p:ext>
            </p:extLst>
          </p:nvPr>
        </p:nvGraphicFramePr>
        <p:xfrm>
          <a:off x="1662717" y="904646"/>
          <a:ext cx="8866565" cy="521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61B5FB-6E83-4331-9E68-FD6DDCD9066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6" y="361391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  <a:ea typeface="+mn-ea"/>
                <a:cs typeface="+mn-cs"/>
              </a:rPr>
              <a:t>EQUIDAD</a:t>
            </a: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6BDEEE9-9B68-411C-ADEA-F325B2B52991}"/>
              </a:ext>
            </a:extLst>
          </p:cNvPr>
          <p:cNvSpPr txBox="1"/>
          <p:nvPr/>
        </p:nvSpPr>
        <p:spPr>
          <a:xfrm>
            <a:off x="4853934" y="6016747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2025</a:t>
            </a:r>
          </a:p>
        </p:txBody>
      </p:sp>
      <p:graphicFrame>
        <p:nvGraphicFramePr>
          <p:cNvPr id="12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74663"/>
              </p:ext>
            </p:extLst>
          </p:nvPr>
        </p:nvGraphicFramePr>
        <p:xfrm>
          <a:off x="1845911" y="1253334"/>
          <a:ext cx="8436430" cy="223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017286"/>
              </p:ext>
            </p:extLst>
          </p:nvPr>
        </p:nvGraphicFramePr>
        <p:xfrm>
          <a:off x="1845911" y="3633744"/>
          <a:ext cx="8308283" cy="220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1F44E1-460C-41F9-97BA-9A553B3CE81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4E68D3-F850-4056-97C4-398EE219177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7DC65F-D548-445F-9C9D-4132299E5CF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55D45D-C09B-4D25-8B88-59A8F195C3A8}"/>
              </a:ext>
            </a:extLst>
          </p:cNvPr>
          <p:cNvSpPr txBox="1"/>
          <p:nvPr/>
        </p:nvSpPr>
        <p:spPr>
          <a:xfrm>
            <a:off x="4853934" y="6016747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BFEA28-9BC4-44C9-9C92-FD56B2F07C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29211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 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Nacional de Centros Públicos de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C6BB349-25A8-4BFB-80C9-777F51551CE5}"/>
              </a:ext>
            </a:extLst>
          </p:cNvPr>
          <p:cNvSpPr txBox="1"/>
          <p:nvPr/>
        </p:nvSpPr>
        <p:spPr>
          <a:xfrm>
            <a:off x="4853934" y="6016747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5B0FD-9EF8-42A5-841A-5B148EF499B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6" y="345836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/>
              </a:rPr>
              <a:t>SOLICITUDES DE CRÉDITO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23513C4-B9FD-4B2A-854A-0E85AC8555C0}"/>
              </a:ext>
            </a:extLst>
          </p:cNvPr>
          <p:cNvSpPr txBox="1"/>
          <p:nvPr/>
        </p:nvSpPr>
        <p:spPr>
          <a:xfrm>
            <a:off x="4853934" y="6016747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2025</a:t>
            </a:r>
          </a:p>
        </p:txBody>
      </p:sp>
      <p:graphicFrame>
        <p:nvGraphicFramePr>
          <p:cNvPr id="11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443279"/>
              </p:ext>
            </p:extLst>
          </p:nvPr>
        </p:nvGraphicFramePr>
        <p:xfrm>
          <a:off x="1276721" y="1187697"/>
          <a:ext cx="9446969" cy="460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B8EC43-457E-4FEA-BA2B-0C012BF121C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90" y="393269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A47F973-8854-4300-863E-05820F21C49F}"/>
              </a:ext>
            </a:extLst>
          </p:cNvPr>
          <p:cNvSpPr txBox="1"/>
          <p:nvPr/>
        </p:nvSpPr>
        <p:spPr>
          <a:xfrm>
            <a:off x="4853934" y="6016747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2025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16574"/>
              </p:ext>
            </p:extLst>
          </p:nvPr>
        </p:nvGraphicFramePr>
        <p:xfrm>
          <a:off x="1315672" y="1336046"/>
          <a:ext cx="9560655" cy="45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51D14A-9027-4628-B830-4CA16E0A608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56" y="482975"/>
            <a:ext cx="7231944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B56C366-C76A-4282-BFFA-EC0839B84B3A}"/>
              </a:ext>
            </a:extLst>
          </p:cNvPr>
          <p:cNvSpPr txBox="1"/>
          <p:nvPr/>
        </p:nvSpPr>
        <p:spPr>
          <a:xfrm>
            <a:off x="4853934" y="6016747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2025</a:t>
            </a:r>
          </a:p>
        </p:txBody>
      </p:sp>
      <p:graphicFrame>
        <p:nvGraphicFramePr>
          <p:cNvPr id="14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167287"/>
              </p:ext>
            </p:extLst>
          </p:nvPr>
        </p:nvGraphicFramePr>
        <p:xfrm>
          <a:off x="2345749" y="1273651"/>
          <a:ext cx="7500501" cy="483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EA1D0C-38BC-473D-A78B-0AE83158BE4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3" y="544793"/>
            <a:ext cx="7582073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 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172043E-2EC5-42E8-A77C-A54344A20A7D}"/>
              </a:ext>
            </a:extLst>
          </p:cNvPr>
          <p:cNvSpPr txBox="1"/>
          <p:nvPr/>
        </p:nvSpPr>
        <p:spPr>
          <a:xfrm>
            <a:off x="4853934" y="6016747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2025</a:t>
            </a:r>
          </a:p>
        </p:txBody>
      </p:sp>
      <p:graphicFrame>
        <p:nvGraphicFramePr>
          <p:cNvPr id="13" name="3 Gráfico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121661"/>
              </p:ext>
            </p:extLst>
          </p:nvPr>
        </p:nvGraphicFramePr>
        <p:xfrm>
          <a:off x="1987141" y="1201784"/>
          <a:ext cx="8217717" cy="521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5CAC42-BC5C-4DC3-94D0-645FE2F7268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805" y="483124"/>
            <a:ext cx="7420848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BBDC900-EC53-44F9-861C-0112492472F9}"/>
              </a:ext>
            </a:extLst>
          </p:cNvPr>
          <p:cNvSpPr txBox="1"/>
          <p:nvPr/>
        </p:nvSpPr>
        <p:spPr>
          <a:xfrm>
            <a:off x="4853934" y="6016747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2025</a:t>
            </a:r>
          </a:p>
        </p:txBody>
      </p:sp>
      <p:graphicFrame>
        <p:nvGraphicFramePr>
          <p:cNvPr id="14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060942"/>
              </p:ext>
            </p:extLst>
          </p:nvPr>
        </p:nvGraphicFramePr>
        <p:xfrm>
          <a:off x="1471749" y="1199486"/>
          <a:ext cx="9072787" cy="481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478425-39D8-46A2-BC1D-388711119EC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943" y="389355"/>
            <a:ext cx="6429080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8C182B-3C76-4E43-9D0E-8BB7E1EC6E5E}"/>
              </a:ext>
            </a:extLst>
          </p:cNvPr>
          <p:cNvSpPr txBox="1"/>
          <p:nvPr/>
        </p:nvSpPr>
        <p:spPr>
          <a:xfrm>
            <a:off x="4853934" y="6016747"/>
            <a:ext cx="2547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2025</a:t>
            </a:r>
          </a:p>
        </p:txBody>
      </p:sp>
      <p:graphicFrame>
        <p:nvGraphicFramePr>
          <p:cNvPr id="14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67667"/>
              </p:ext>
            </p:extLst>
          </p:nvPr>
        </p:nvGraphicFramePr>
        <p:xfrm>
          <a:off x="1912035" y="999940"/>
          <a:ext cx="8367929" cy="528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D5CD38-1F03-42D2-9C00-56F2EBA5BB5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/>
</file>

<file path=customXml/item5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Props1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14AE78D-E722-440B-A5FE-E60BF6A1A7C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6994</TotalTime>
  <Words>473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Lausanne 250</vt:lpstr>
      <vt:lpstr>Lausanne 300</vt:lpstr>
      <vt:lpstr>Lausanne 350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DE CRÉDITO 2016-2025</vt:lpstr>
      <vt:lpstr>CRÉDITOS EN ADMINISTRACIÓN 2016-2025</vt:lpstr>
      <vt:lpstr>SOLICITUDES RECIBIDAS POR ÁREA DE ESTUDIO  2016-2025</vt:lpstr>
      <vt:lpstr>SOLICITUDES RECIBIDAS POR RANGO DE EDAD   2016-2025</vt:lpstr>
      <vt:lpstr>SOLICITUDES RECIBIDAS POR NIVEL DE ESTUDIOS  2016-2025</vt:lpstr>
      <vt:lpstr>SOLICITUDES RECIBIDAS POR DESTINO  2016-2025</vt:lpstr>
      <vt:lpstr>SOLICITUDES RECIBIDAS POR SECTOR DE PROCEDENCIA  2016-2025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Uso Público</cp:keywords>
  <cp:lastModifiedBy>Aguado López Jorge Angel</cp:lastModifiedBy>
  <cp:revision>181</cp:revision>
  <dcterms:created xsi:type="dcterms:W3CDTF">2021-10-27T16:35:09Z</dcterms:created>
  <dcterms:modified xsi:type="dcterms:W3CDTF">2025-03-14T17:30:47Z</dcterms:modified>
  <cp:category>Uso Público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fcb68ec7-e428-45f6-91d3-51541d69081d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DocumentSecurityLabel">
    <vt:lpwstr>Uso Público</vt:lpwstr>
  </property>
  <property fmtid="{D5CDD505-2E9C-101B-9397-08002B2CF9AE}" pid="10" name="bjSlideMasterFooterText">
    <vt:lpwstr>Uso Público
Información de acceso público.</vt:lpwstr>
  </property>
  <property fmtid="{D5CDD505-2E9C-101B-9397-08002B2CF9AE}" pid="11" name="X-Metadata 2">
    <vt:lpwstr>4c5a5|||f14cf7a0-dd03-4cad-81e7-af3095354730</vt:lpwstr>
  </property>
  <property fmtid="{D5CDD505-2E9C-101B-9397-08002B2CF9AE}" pid="12" name="X-Metadata 1">
    <vt:lpwstr>001: G17681 - 002: 170.70.121.25 - 003: 14/03/2025 11:30:47 a. m.</vt:lpwstr>
  </property>
</Properties>
</file>